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5" r:id="rId3"/>
    <p:sldId id="416" r:id="rId4"/>
    <p:sldId id="384" r:id="rId5"/>
    <p:sldId id="385" r:id="rId6"/>
    <p:sldId id="386" r:id="rId7"/>
    <p:sldId id="387" r:id="rId8"/>
    <p:sldId id="389" r:id="rId9"/>
    <p:sldId id="388" r:id="rId10"/>
    <p:sldId id="412" r:id="rId11"/>
  </p:sldIdLst>
  <p:sldSz cx="9144000" cy="6858000" type="screen4x3"/>
  <p:notesSz cx="6883400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106"/>
    <a:srgbClr val="120D08"/>
    <a:srgbClr val="00408D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1" autoAdjust="0"/>
    <p:restoredTop sz="94595" autoAdjust="0"/>
  </p:normalViewPr>
  <p:slideViewPr>
    <p:cSldViewPr>
      <p:cViewPr varScale="1">
        <p:scale>
          <a:sx n="89" d="100"/>
          <a:sy n="89" d="100"/>
        </p:scale>
        <p:origin x="156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102"/>
      </p:cViewPr>
      <p:guideLst>
        <p:guide orient="horz" pos="2911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401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001" y="0"/>
            <a:ext cx="29844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8796"/>
            <a:ext cx="2984401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001" y="8778796"/>
            <a:ext cx="29844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BA1967D-73A9-457F-932D-5C94F5B0D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93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401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1" y="0"/>
            <a:ext cx="29844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93738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787" y="4389398"/>
            <a:ext cx="5047827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8796"/>
            <a:ext cx="2984401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1" y="8778796"/>
            <a:ext cx="2984400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4" tIns="46057" rIns="92114" bIns="46057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40FCABD-8D79-4821-80C8-5BCA7FD31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23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1" name="Picture 11" descr="govinr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4572000"/>
            <a:ext cx="6705600" cy="609600"/>
          </a:xfr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5334000"/>
            <a:ext cx="6705600" cy="1143000"/>
          </a:xfrm>
        </p:spPr>
        <p:txBody>
          <a:bodyPr/>
          <a:lstStyle>
            <a:lvl1pPr marL="0" indent="0" algn="ctr"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Month 15, 2007</a:t>
            </a:r>
          </a:p>
          <a:p>
            <a:r>
              <a:rPr lang="en-US"/>
              <a:t>Name Surname</a:t>
            </a:r>
          </a:p>
          <a:p>
            <a:r>
              <a:rPr lang="en-US"/>
              <a:t>Job Title, Division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CFDE1D-2D7A-412F-AA50-511ED3AC6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228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4DCC76-6B8A-403B-81CB-0E90EB5C5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053006-FB26-45B1-80AA-6376C0DF0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940EC2-4F38-4C97-8CB0-3051DB508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050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700F7D-2407-4361-9414-CDE473B91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1E5179-6677-4A0B-B421-9FF6B4E2A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EFEB00-815F-4DFB-A54A-CAEBB9552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241EA8-2B08-41B3-B7E8-D2D9E1E47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9608BD-78CB-4EA1-8042-A1B676116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E87C7-0D41-4580-8676-9A47B8712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ns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6126163"/>
            <a:ext cx="9140825" cy="731837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770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fld id="{67D5D16F-D75F-4D0C-B69C-D8087B6CF47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7" name="Picture 13" descr="ru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47800"/>
            <a:ext cx="9140825" cy="228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House Bill 2 and P3 Update</a:t>
            </a:r>
            <a:endParaRPr lang="en-US" sz="24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 dirty="0" smtClean="0"/>
              <a:t>Aubrey Layne</a:t>
            </a:r>
          </a:p>
          <a:p>
            <a:pPr>
              <a:buFontTx/>
              <a:buNone/>
            </a:pPr>
            <a:r>
              <a:rPr lang="en-US" sz="1600" b="1" dirty="0" smtClean="0"/>
              <a:t>Secretary </a:t>
            </a:r>
            <a:r>
              <a:rPr lang="en-US" sz="1600" b="1" dirty="0"/>
              <a:t>of Transportation</a:t>
            </a:r>
            <a:endParaRPr lang="en-US" sz="1600" b="1" dirty="0" smtClean="0"/>
          </a:p>
          <a:p>
            <a:pPr>
              <a:buFontTx/>
              <a:buNone/>
            </a:pPr>
            <a:r>
              <a:rPr lang="en-US" sz="1600" b="1" dirty="0" smtClean="0"/>
              <a:t>December 17, 2014</a:t>
            </a:r>
            <a:endParaRPr lang="en-US" sz="1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DFBD8-27D9-4648-B63E-D68035A7A34D}" type="slidenum">
              <a:rPr lang="en-US"/>
              <a:pPr/>
              <a:t>10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PPTA Reforms</a:t>
            </a:r>
            <a:endParaRPr lang="en-US" sz="32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Establishes a steering committee to review whether projects should proceed under PPTA procurement</a:t>
            </a:r>
          </a:p>
          <a:p>
            <a:pPr lvl="1"/>
            <a:r>
              <a:rPr lang="en-US" sz="1800" dirty="0" smtClean="0"/>
              <a:t>Will include staff from House and Senate</a:t>
            </a:r>
          </a:p>
          <a:p>
            <a:r>
              <a:rPr lang="en-US" sz="2200" dirty="0" smtClean="0"/>
              <a:t>Requires the issuance of a finding of public interest </a:t>
            </a:r>
          </a:p>
          <a:p>
            <a:pPr lvl="1"/>
            <a:r>
              <a:rPr lang="en-US" sz="1800" dirty="0" smtClean="0"/>
              <a:t>Outlines risks to be transferred and assigned to private partner such as revenue risk, and operations and maintenance</a:t>
            </a:r>
          </a:p>
          <a:p>
            <a:r>
              <a:rPr lang="en-US" sz="2000" dirty="0" smtClean="0"/>
              <a:t>Secretary of Transportation is required to certify the finding of public interest was followed prior to VDOT/DRPT signing comprehensive agreement</a:t>
            </a:r>
          </a:p>
          <a:p>
            <a:r>
              <a:rPr lang="en-US" sz="2000" dirty="0" smtClean="0"/>
              <a:t>VDOT is required to develop a process to identify high-risk projects and ensure taxpayer is protected until risk is mitigated </a:t>
            </a:r>
          </a:p>
          <a:p>
            <a:endParaRPr lang="en-US" sz="2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Goals for House Bill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200" dirty="0" smtClean="0"/>
              <a:t>Good fiduciaries of taxpayer funds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Pick the best projects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Transparency for stakeholders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Accountability of CTB, VDOT and DRPT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Stability in Six-Year Improvement Program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53006-FB26-45B1-80AA-6376C0DF0B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Overview of House Bill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200" dirty="0" smtClean="0"/>
              <a:t>Requires CTB to establish by July 1</a:t>
            </a:r>
            <a:r>
              <a:rPr lang="en-US" sz="2200" smtClean="0"/>
              <a:t>, 2016 </a:t>
            </a:r>
            <a:r>
              <a:rPr lang="en-US" sz="2200" dirty="0" smtClean="0"/>
              <a:t>a statewide prioritization process to evaluate projects that enhance transportation network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Does not apply to maintenance, repair, revenue sharing, and specialized federal programs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Projects are to be screened to determine whether they meet a need in the long-range transportation plan 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Evaluation should consider: congestion mitigation, economic development, accessibility, safety, and environmental quality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53006-FB26-45B1-80AA-6376C0DF0B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DFBD8-27D9-4648-B63E-D68035A7A34D}" type="slidenum">
              <a:rPr lang="en-US"/>
              <a:pPr/>
              <a:t>4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House Bill 2 Outreach </a:t>
            </a:r>
            <a:endParaRPr lang="en-US" sz="32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077200" cy="4038600"/>
          </a:xfrm>
        </p:spPr>
        <p:txBody>
          <a:bodyPr/>
          <a:lstStyle/>
          <a:p>
            <a:r>
              <a:rPr lang="en-US" sz="2200" dirty="0" smtClean="0"/>
              <a:t>Significant outreach to stakeholders across the Commonwealth</a:t>
            </a:r>
          </a:p>
          <a:p>
            <a:pPr lvl="1"/>
            <a:r>
              <a:rPr lang="en-US" sz="1900" dirty="0" smtClean="0"/>
              <a:t>Presented to 14 metropolitan planning organizations and scheduled to visit the Harrisonburg MPO tomorrow</a:t>
            </a:r>
          </a:p>
          <a:p>
            <a:pPr lvl="1"/>
            <a:r>
              <a:rPr lang="en-US" sz="1900" dirty="0" smtClean="0"/>
              <a:t>Spoke at association conferences including Virginia Association of Counties, Virginia Municipal League, Virginia Transportation Construction Alliance, Virginia Association of Metropolitan Planning Organizations and the VDOT Local Programs Workshop</a:t>
            </a:r>
          </a:p>
          <a:p>
            <a:pPr lvl="1"/>
            <a:r>
              <a:rPr lang="en-US" sz="1900" dirty="0" smtClean="0"/>
              <a:t>House Bill 2 was the main focus of the Six-Year Improvement Program hearings – 18 meetings</a:t>
            </a:r>
          </a:p>
          <a:p>
            <a:r>
              <a:rPr lang="en-US" sz="2200" dirty="0" smtClean="0"/>
              <a:t>Additional outreach will take place this process moves forward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DFBD8-27D9-4648-B63E-D68035A7A34D}" type="slidenum">
              <a:rPr lang="en-US"/>
              <a:pPr/>
              <a:t>5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Issues Raised in Outreach</a:t>
            </a:r>
            <a:endParaRPr lang="en-US" sz="32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7924800" cy="4191000"/>
          </a:xfrm>
        </p:spPr>
        <p:txBody>
          <a:bodyPr/>
          <a:lstStyle/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sz="2000" dirty="0" smtClean="0"/>
              <a:t>Concern that one area of the state would be advantaged </a:t>
            </a:r>
            <a:br>
              <a:rPr lang="en-US" sz="2000" dirty="0" smtClean="0"/>
            </a:br>
            <a:r>
              <a:rPr lang="en-US" sz="2000" dirty="0" smtClean="0"/>
              <a:t>over another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sz="2000" dirty="0" smtClean="0"/>
              <a:t>Funding to be considered when determining a </a:t>
            </a:r>
            <a:br>
              <a:rPr lang="en-US" sz="2000" dirty="0" smtClean="0"/>
            </a:br>
            <a:r>
              <a:rPr lang="en-US" sz="2000" dirty="0" smtClean="0"/>
              <a:t>project’s benefits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sz="2000" dirty="0" smtClean="0"/>
              <a:t>Weighting of factors and the geographic areas for weighting 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sz="2000" dirty="0" smtClean="0"/>
              <a:t>Concern that prioritization is on a statewide basis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sz="2000" dirty="0" smtClean="0"/>
              <a:t>Desire additional opportunities for public comment prior to Board adoption of program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sz="2000" dirty="0" smtClean="0"/>
              <a:t>Concern over initial project development and work required to prepare projects to be scored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DFBD8-27D9-4648-B63E-D68035A7A34D}" type="slidenum">
              <a:rPr lang="en-US"/>
              <a:pPr/>
              <a:t>6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Status on Development of HB2 Process</a:t>
            </a:r>
            <a:endParaRPr lang="en-US" sz="32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001000" cy="4038600"/>
          </a:xfrm>
        </p:spPr>
        <p:txBody>
          <a:bodyPr/>
          <a:lstStyle/>
          <a:p>
            <a:r>
              <a:rPr lang="en-US" sz="2200" dirty="0" smtClean="0"/>
              <a:t>Updated Six-Year Improvement Program in November</a:t>
            </a:r>
          </a:p>
          <a:p>
            <a:pPr lvl="1"/>
            <a:r>
              <a:rPr lang="en-US" sz="2000" dirty="0" smtClean="0"/>
              <a:t>$416M de-allocated from projects that were subject to HB2 and not fully funded and through NEPA</a:t>
            </a:r>
            <a:endParaRPr lang="en-US" sz="2200" dirty="0" smtClean="0"/>
          </a:p>
          <a:p>
            <a:r>
              <a:rPr lang="en-US" sz="2400" dirty="0" smtClean="0"/>
              <a:t>Initial staff recommendations on framework items provided to Board</a:t>
            </a:r>
          </a:p>
          <a:p>
            <a:pPr lvl="1"/>
            <a:r>
              <a:rPr lang="en-US" sz="2000" dirty="0" smtClean="0"/>
              <a:t>Geographic areas for weighting of the frameworks</a:t>
            </a:r>
          </a:p>
          <a:p>
            <a:pPr lvl="1"/>
            <a:r>
              <a:rPr lang="en-US" sz="2000" dirty="0" smtClean="0"/>
              <a:t>Solicitation of candidate projects</a:t>
            </a:r>
          </a:p>
          <a:p>
            <a:pPr lvl="1"/>
            <a:r>
              <a:rPr lang="en-US" sz="2000" dirty="0" smtClean="0"/>
              <a:t>Funding considered when determine the relative benefits of a project – additional information was requested</a:t>
            </a:r>
          </a:p>
          <a:p>
            <a:r>
              <a:rPr lang="en-US" sz="2200" dirty="0" smtClean="0"/>
              <a:t>Measures and weighting frameworks will be discussed with the Board in coming months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DFBD8-27D9-4648-B63E-D68035A7A34D}" type="slidenum">
              <a:rPr lang="en-US"/>
              <a:pPr/>
              <a:t>7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Schedule Moving Forward</a:t>
            </a:r>
            <a:endParaRPr lang="en-US" sz="32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January 8 stakeholder meetings</a:t>
            </a:r>
          </a:p>
          <a:p>
            <a:r>
              <a:rPr lang="en-US" sz="2200" dirty="0" smtClean="0"/>
              <a:t>CTB updates at January and February meetings on measures and weighting frameworks </a:t>
            </a:r>
          </a:p>
          <a:p>
            <a:r>
              <a:rPr lang="en-US" sz="2200" dirty="0" smtClean="0"/>
              <a:t>Regional meetings for stakeholders in late February/early March</a:t>
            </a:r>
          </a:p>
          <a:p>
            <a:r>
              <a:rPr lang="en-US" sz="2200" dirty="0" smtClean="0"/>
              <a:t>Draft HB2 process released for public comment at the March CTB meeting</a:t>
            </a:r>
          </a:p>
          <a:p>
            <a:r>
              <a:rPr lang="en-US" sz="2200" dirty="0" smtClean="0"/>
              <a:t>Comment period for 4 weeks and SYIP spring hearings</a:t>
            </a:r>
          </a:p>
          <a:p>
            <a:r>
              <a:rPr lang="en-US" sz="2200" dirty="0" smtClean="0"/>
              <a:t>Revised HB2 process provided to CTB at May meeting</a:t>
            </a:r>
          </a:p>
          <a:p>
            <a:r>
              <a:rPr lang="en-US" sz="2200" dirty="0" smtClean="0"/>
              <a:t>Board considers final HB2 process at June meeting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DFBD8-27D9-4648-B63E-D68035A7A34D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Implementation of House Bill 2</a:t>
            </a:r>
            <a:endParaRPr lang="en-US" sz="32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7772400" cy="4191000"/>
          </a:xfrm>
        </p:spPr>
        <p:txBody>
          <a:bodyPr/>
          <a:lstStyle/>
          <a:p>
            <a:r>
              <a:rPr lang="en-US" sz="2200" dirty="0" smtClean="0"/>
              <a:t>Fall 2015: Solicit candidate projects</a:t>
            </a:r>
          </a:p>
          <a:p>
            <a:r>
              <a:rPr lang="en-US" sz="2200" dirty="0" smtClean="0"/>
              <a:t>Fall/Winter 2015: Screen candidate projects to determine whether they meet a need identified in VTrans2040</a:t>
            </a:r>
          </a:p>
          <a:p>
            <a:r>
              <a:rPr lang="en-US" sz="2200" dirty="0" smtClean="0"/>
              <a:t>Fall/Winter 2015: Evaluate candidate projects</a:t>
            </a:r>
          </a:p>
          <a:p>
            <a:r>
              <a:rPr lang="en-US" sz="2200" dirty="0" smtClean="0"/>
              <a:t>January/February 2016: Release scores from evaluation</a:t>
            </a:r>
          </a:p>
          <a:p>
            <a:r>
              <a:rPr lang="en-US" sz="2200" dirty="0" smtClean="0"/>
              <a:t>March 2016: Release draft FY16-21 Six-Year Improvement Program</a:t>
            </a:r>
          </a:p>
          <a:p>
            <a:r>
              <a:rPr lang="en-US" sz="2200" dirty="0" smtClean="0"/>
              <a:t>Spring 2016: Hearings on draft SYIP</a:t>
            </a:r>
          </a:p>
          <a:p>
            <a:r>
              <a:rPr lang="en-US" sz="2200" dirty="0" smtClean="0"/>
              <a:t>June 2016: Board considers revised FY16-21 SYIP </a:t>
            </a:r>
            <a:endParaRPr lang="en-US" sz="2000" dirty="0" smtClean="0"/>
          </a:p>
          <a:p>
            <a:endParaRPr lang="en-US" sz="2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DFBD8-27D9-4648-B63E-D68035A7A34D}" type="slidenum">
              <a:rPr lang="en-US"/>
              <a:pPr/>
              <a:t>9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Allocation of Funds</a:t>
            </a:r>
            <a:endParaRPr lang="en-US" sz="32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001000" cy="4191000"/>
          </a:xfrm>
        </p:spPr>
        <p:txBody>
          <a:bodyPr/>
          <a:lstStyle/>
          <a:p>
            <a:r>
              <a:rPr lang="en-US" sz="2200" dirty="0" smtClean="0"/>
              <a:t>$500M off the top (until 2020)</a:t>
            </a:r>
          </a:p>
          <a:p>
            <a:pPr lvl="1"/>
            <a:r>
              <a:rPr lang="en-US" sz="1800" dirty="0" smtClean="0"/>
              <a:t>25% for bridge rehabilitation </a:t>
            </a:r>
          </a:p>
          <a:p>
            <a:pPr lvl="1"/>
            <a:r>
              <a:rPr lang="en-US" sz="1800" dirty="0" smtClean="0"/>
              <a:t>25% for interstate and primary pavement rehabilitation and reconstruction</a:t>
            </a:r>
          </a:p>
          <a:p>
            <a:pPr lvl="1"/>
            <a:r>
              <a:rPr lang="en-US" sz="1800" dirty="0" smtClean="0"/>
              <a:t>25% for high priority projects</a:t>
            </a:r>
          </a:p>
          <a:p>
            <a:pPr lvl="1"/>
            <a:r>
              <a:rPr lang="en-US" sz="1800" dirty="0" smtClean="0"/>
              <a:t>15% for PPTA projects</a:t>
            </a:r>
          </a:p>
          <a:p>
            <a:pPr lvl="1"/>
            <a:r>
              <a:rPr lang="en-US" sz="1800" dirty="0" smtClean="0"/>
              <a:t>5% for smart roadway improvements</a:t>
            </a:r>
          </a:p>
          <a:p>
            <a:pPr lvl="1"/>
            <a:r>
              <a:rPr lang="en-US" sz="1800" dirty="0" smtClean="0"/>
              <a:t>5% for unpaved roads</a:t>
            </a:r>
          </a:p>
          <a:p>
            <a:r>
              <a:rPr lang="en-US" sz="2200" dirty="0" smtClean="0"/>
              <a:t>Funds</a:t>
            </a:r>
            <a:r>
              <a:rPr lang="en-US" sz="2000" dirty="0" smtClean="0"/>
              <a:t> in excess go through ‘traditional’ formula</a:t>
            </a:r>
          </a:p>
          <a:p>
            <a:pPr lvl="1"/>
            <a:r>
              <a:rPr lang="en-US" sz="1800" dirty="0" smtClean="0"/>
              <a:t>Interstate funds off the top</a:t>
            </a:r>
          </a:p>
          <a:p>
            <a:pPr lvl="1"/>
            <a:r>
              <a:rPr lang="en-US" sz="1800" dirty="0" smtClean="0"/>
              <a:t>Funds off the top for unpaved roads</a:t>
            </a:r>
          </a:p>
          <a:p>
            <a:pPr lvl="1"/>
            <a:r>
              <a:rPr lang="en-US" sz="1800" dirty="0" smtClean="0"/>
              <a:t>40-30-30 distribution for primary, secondary and urban construction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1">
  <a:themeElements>
    <a:clrScheme name="Sketch1 2">
      <a:dk1>
        <a:srgbClr val="0060AA"/>
      </a:dk1>
      <a:lt1>
        <a:srgbClr val="FFFFFF"/>
      </a:lt1>
      <a:dk2>
        <a:srgbClr val="2B44FF"/>
      </a:dk2>
      <a:lt2>
        <a:srgbClr val="2D2015"/>
      </a:lt2>
      <a:accent1>
        <a:srgbClr val="2B5DFF"/>
      </a:accent1>
      <a:accent2>
        <a:srgbClr val="2204A4"/>
      </a:accent2>
      <a:accent3>
        <a:srgbClr val="FFFFFF"/>
      </a:accent3>
      <a:accent4>
        <a:srgbClr val="005191"/>
      </a:accent4>
      <a:accent5>
        <a:srgbClr val="ACB6FF"/>
      </a:accent5>
      <a:accent6>
        <a:srgbClr val="1E0394"/>
      </a:accent6>
      <a:hlink>
        <a:srgbClr val="CACACA"/>
      </a:hlink>
      <a:folHlink>
        <a:srgbClr val="949CA1"/>
      </a:folHlink>
    </a:clrScheme>
    <a:fontScheme name="Sketch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ketch1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etch1 2">
        <a:dk1>
          <a:srgbClr val="0060AA"/>
        </a:dk1>
        <a:lt1>
          <a:srgbClr val="FFFFFF"/>
        </a:lt1>
        <a:dk2>
          <a:srgbClr val="2B44FF"/>
        </a:dk2>
        <a:lt2>
          <a:srgbClr val="2D2015"/>
        </a:lt2>
        <a:accent1>
          <a:srgbClr val="2B5DFF"/>
        </a:accent1>
        <a:accent2>
          <a:srgbClr val="2204A4"/>
        </a:accent2>
        <a:accent3>
          <a:srgbClr val="FFFFFF"/>
        </a:accent3>
        <a:accent4>
          <a:srgbClr val="005191"/>
        </a:accent4>
        <a:accent5>
          <a:srgbClr val="ACB6FF"/>
        </a:accent5>
        <a:accent6>
          <a:srgbClr val="1E0394"/>
        </a:accent6>
        <a:hlink>
          <a:srgbClr val="CACAC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14113</TotalTime>
  <Words>599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ＭＳ Ｐゴシック</vt:lpstr>
      <vt:lpstr>Arial</vt:lpstr>
      <vt:lpstr>Sketch1</vt:lpstr>
      <vt:lpstr>House Bill 2 and P3 Update</vt:lpstr>
      <vt:lpstr>Key Goals for House Bill 2</vt:lpstr>
      <vt:lpstr>Overview of House Bill 2</vt:lpstr>
      <vt:lpstr>House Bill 2 Outreach </vt:lpstr>
      <vt:lpstr>Key Issues Raised in Outreach</vt:lpstr>
      <vt:lpstr>Status on Development of HB2 Process</vt:lpstr>
      <vt:lpstr>Schedule Moving Forward</vt:lpstr>
      <vt:lpstr>Implementation of House Bill 2</vt:lpstr>
      <vt:lpstr>Allocation of Funds</vt:lpstr>
      <vt:lpstr>PPTA Reforms</vt:lpstr>
    </vt:vector>
  </TitlesOfParts>
  <Company>Virginia Department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Royal.Allyn</dc:creator>
  <cp:lastModifiedBy>Barbara Teague</cp:lastModifiedBy>
  <cp:revision>82</cp:revision>
  <dcterms:created xsi:type="dcterms:W3CDTF">2014-12-12T16:38:39Z</dcterms:created>
  <dcterms:modified xsi:type="dcterms:W3CDTF">2014-12-18T15:53:07Z</dcterms:modified>
</cp:coreProperties>
</file>